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7" r:id="rId3"/>
    <p:sldId id="386" r:id="rId4"/>
    <p:sldId id="259" r:id="rId5"/>
    <p:sldId id="312" r:id="rId6"/>
    <p:sldId id="393" r:id="rId7"/>
    <p:sldId id="394" r:id="rId8"/>
    <p:sldId id="395" r:id="rId9"/>
    <p:sldId id="314" r:id="rId10"/>
    <p:sldId id="396" r:id="rId11"/>
    <p:sldId id="397" r:id="rId12"/>
    <p:sldId id="398" r:id="rId13"/>
    <p:sldId id="392" r:id="rId14"/>
    <p:sldId id="400" r:id="rId15"/>
    <p:sldId id="385" r:id="rId16"/>
    <p:sldId id="321" r:id="rId17"/>
    <p:sldId id="399" r:id="rId18"/>
    <p:sldId id="40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94" d="100"/>
          <a:sy n="94" d="100"/>
        </p:scale>
        <p:origin x="84" y="354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09/06/2025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디자인 및 카드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효과 구분 번호</a:t>
            </a:r>
            <a:r>
              <a:rPr lang="en-US" altLang="ko-KR" sz="2400" dirty="0"/>
              <a:t>, </a:t>
            </a:r>
            <a:r>
              <a:rPr lang="ko-KR" altLang="en-US" sz="2400" dirty="0"/>
              <a:t>발동 조건</a:t>
            </a:r>
            <a:r>
              <a:rPr lang="en-US" altLang="ko-KR" sz="2400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57CDA7-EA0A-477E-A88F-9F2BA9FBD881}"/>
              </a:ext>
            </a:extLst>
          </p:cNvPr>
          <p:cNvGrpSpPr>
            <a:grpSpLocks noChangeAspect="1"/>
          </p:cNvGrpSpPr>
          <p:nvPr/>
        </p:nvGrpSpPr>
        <p:grpSpPr>
          <a:xfrm>
            <a:off x="3170492" y="2232700"/>
            <a:ext cx="5851013" cy="1302393"/>
            <a:chOff x="1513129" y="3389399"/>
            <a:chExt cx="9165741" cy="20402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1513129" y="3389399"/>
              <a:ext cx="9165741" cy="204022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36291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2069D4-2F23-45B9-A696-64FED83E9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44800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20881"/>
              </p:ext>
            </p:extLst>
          </p:nvPr>
        </p:nvGraphicFramePr>
        <p:xfrm>
          <a:off x="975201" y="1273955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구분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하나의 카드가 다수의 효과를 가진 경우 각 효과들의 발동 조건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및 종료 타이밍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효과 등을 쉽게 구분하기 위해 표기되는 번호다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구분을 효과적으로 하기 위해서 표기될 경우 가장 앞에 표기되고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효과 텍스트 구성 요소는 효과 구분 번호 뒤에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68922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조건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발동되기 위해 필요한 조건이다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가장 먼저 확인해야하는 요소이기에 가장 상단에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C826880-DE1A-4986-8F16-159A198293CC}"/>
              </a:ext>
            </a:extLst>
          </p:cNvPr>
          <p:cNvGrpSpPr/>
          <p:nvPr/>
        </p:nvGrpSpPr>
        <p:grpSpPr>
          <a:xfrm>
            <a:off x="3170492" y="4710171"/>
            <a:ext cx="5851013" cy="1302393"/>
            <a:chOff x="3170492" y="4918172"/>
            <a:chExt cx="5851013" cy="130239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3C91AE7-0756-4017-90F7-CA45093DF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4918172"/>
              <a:ext cx="5851013" cy="130239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02EDB27-2719-4DD2-B242-37EEE869D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073" y="5054600"/>
              <a:ext cx="403752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A63B7F9-5041-4DAA-BFB1-2882F371A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1872" y="5054600"/>
              <a:ext cx="2426227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998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발동 및 종료 타이밍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08541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적용되는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다수의 효과가 동시에 적용되는 경우 효과가 처리되는 순서를 정확하게 구분하여 효과를 처리하고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과정을 플레이어가 이해할 수 있게 하기 위해 표기하였다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메인 효과 앞쪽에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78004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종료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적용이 끝나는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타이밍과 같은 이유로 표기하고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발동 타이밍 바로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F368E77-F11A-41A0-9C1B-0ECD5C911C6A}"/>
              </a:ext>
            </a:extLst>
          </p:cNvPr>
          <p:cNvGrpSpPr/>
          <p:nvPr/>
        </p:nvGrpSpPr>
        <p:grpSpPr>
          <a:xfrm>
            <a:off x="3170492" y="2354870"/>
            <a:ext cx="5851013" cy="1302393"/>
            <a:chOff x="3170492" y="2232700"/>
            <a:chExt cx="5851013" cy="13023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B3DF48-06D9-4478-8F74-5208648CC3A7}"/>
              </a:ext>
            </a:extLst>
          </p:cNvPr>
          <p:cNvGrpSpPr/>
          <p:nvPr/>
        </p:nvGrpSpPr>
        <p:grpSpPr>
          <a:xfrm>
            <a:off x="3170491" y="4666637"/>
            <a:ext cx="5851013" cy="1302393"/>
            <a:chOff x="3170492" y="2232700"/>
            <a:chExt cx="5851013" cy="13023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BFF01B9-2F59-4580-B212-D7433D675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415ECB-F9BA-4D62-A4EB-6537A89AF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65B5B9-4FD3-4E5A-AACE-4BA1E28EC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3009" y="2540771"/>
              <a:ext cx="1075265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95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메인 효과</a:t>
            </a:r>
            <a:r>
              <a:rPr lang="en-US" altLang="ko-KR" sz="2400" dirty="0"/>
              <a:t>, </a:t>
            </a:r>
            <a:r>
              <a:rPr lang="ko-KR" altLang="en-US" sz="2400" dirty="0"/>
              <a:t>기타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90945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실질적으로 효과에서 가장 중요한 내용이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텍스트 구성 요소 중 가장 중요하며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조건이 만족될 경우 특정 타이밍에 적용되는 방식으로 적용되기 때문에 기타 텍스트를 제외하면 가장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31378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 텍스트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턴당 효과 적용 제한 숫자가 존재하는 경우나 별개로 적용되는 규칙이 있는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상대적으로 중요도가 낮기 때문에 제일 밑에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5CE5C9B-DAC3-7905-EE92-AD0279F35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2" y="2354870"/>
            <a:ext cx="5851013" cy="13023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489BFD-AE5F-416E-4DAA-B843A638EE45}"/>
              </a:ext>
            </a:extLst>
          </p:cNvPr>
          <p:cNvSpPr>
            <a:spLocks noChangeAspect="1"/>
          </p:cNvSpPr>
          <p:nvPr/>
        </p:nvSpPr>
        <p:spPr>
          <a:xfrm>
            <a:off x="5255684" y="2662941"/>
            <a:ext cx="986365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FF01B9-2F59-4580-B212-D7433D675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1" y="4666637"/>
            <a:ext cx="5851013" cy="13023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415ECB-F9BA-4D62-A4EB-6537A89AF265}"/>
              </a:ext>
            </a:extLst>
          </p:cNvPr>
          <p:cNvSpPr>
            <a:spLocks noChangeAspect="1"/>
          </p:cNvSpPr>
          <p:nvPr/>
        </p:nvSpPr>
        <p:spPr>
          <a:xfrm>
            <a:off x="3534834" y="5159262"/>
            <a:ext cx="2859616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61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데이터 테이블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4F0971-FD96-4360-B0FD-377BF8C8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68413"/>
            <a:ext cx="9093200" cy="49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설계 가이드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설계 가이드</a:t>
            </a:r>
            <a:r>
              <a:rPr lang="en-US" altLang="ko-KR" sz="3200" dirty="0"/>
              <a:t> 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ECE715-0DD6-4EE3-95E9-1B817EA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429790"/>
              </p:ext>
            </p:extLst>
          </p:nvPr>
        </p:nvGraphicFramePr>
        <p:xfrm>
          <a:off x="1508759" y="1582288"/>
          <a:ext cx="917448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44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구성 및 정보와 같은 카드의 설계 디자인에 필요한 가이드 라인이다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리스크 포인트와 리턴 포인트를 계산 하여 단일 카드가 너무 많은 효율 또는 파워를 가지는 상황을 방지하고 게임의 밸런스가 무너지는 것을 사전에 막기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후 플레이어가 이점을 가지는 경우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해당 상황의 정도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종류에 따라서 부여되는 점수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리스크 포인트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하기 위한 조건 이나 카드 사용 후 플레이어에게 제약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결점이 생기는 경우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해당 상황의 정도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종류에 따라서 부여되는 점수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62437"/>
              </p:ext>
            </p:extLst>
          </p:nvPr>
        </p:nvGraphicFramePr>
        <p:xfrm>
          <a:off x="3083560" y="1268413"/>
          <a:ext cx="60248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48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리스크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리턴 포인트 계산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766453"/>
            <a:ext cx="7500286" cy="349393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EF8ACA9-A96E-4784-A81C-D7532707666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설계 가이드</a:t>
            </a:r>
            <a:r>
              <a:rPr lang="en-US" altLang="ko-KR" sz="3200" dirty="0"/>
              <a:t> -</a:t>
            </a:r>
            <a:r>
              <a:rPr lang="en-US" altLang="ko-KR" sz="2400" dirty="0"/>
              <a:t> </a:t>
            </a:r>
            <a:r>
              <a:rPr lang="ko-KR" altLang="en-US" sz="2400" dirty="0"/>
              <a:t>리스크</a:t>
            </a:r>
            <a:r>
              <a:rPr lang="en-US" altLang="ko-KR" sz="2400" dirty="0"/>
              <a:t>, </a:t>
            </a:r>
            <a:r>
              <a:rPr lang="ko-KR" altLang="en-US" sz="2400" dirty="0"/>
              <a:t>리턴 포인트 계산 규칙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D80602B-D83F-432C-AD73-8143ACEB5ECE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500" dirty="0"/>
              <a:t>카드 설계 가이드</a:t>
            </a:r>
            <a:r>
              <a:rPr lang="en-US" altLang="ko-KR" sz="3500" dirty="0"/>
              <a:t> </a:t>
            </a:r>
            <a:r>
              <a:rPr lang="en-US" altLang="ko-KR" sz="3200" dirty="0"/>
              <a:t>- </a:t>
            </a:r>
            <a:r>
              <a:rPr lang="ko-KR" altLang="en-US" sz="2600" dirty="0">
                <a:solidFill>
                  <a:schemeClr val="tx1"/>
                </a:solidFill>
              </a:rPr>
              <a:t>리스크</a:t>
            </a:r>
            <a:r>
              <a:rPr lang="en-US" altLang="ko-KR" sz="2600" dirty="0">
                <a:solidFill>
                  <a:schemeClr val="tx1"/>
                </a:solidFill>
              </a:rPr>
              <a:t>, </a:t>
            </a:r>
            <a:r>
              <a:rPr lang="ko-KR" altLang="en-US" sz="2600" dirty="0">
                <a:solidFill>
                  <a:schemeClr val="tx1"/>
                </a:solidFill>
              </a:rPr>
              <a:t>리턴 포인트 카드 종류별 부가 계산 규칙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08BF8F-3C4C-4EB8-B89C-D4ECDCC3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7" y="3697562"/>
            <a:ext cx="5193425" cy="23116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5C53AC-834D-40EE-AE69-61F97D8D1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814277"/>
              </p:ext>
            </p:extLst>
          </p:nvPr>
        </p:nvGraphicFramePr>
        <p:xfrm>
          <a:off x="1880075" y="1399949"/>
          <a:ext cx="8431848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379018">
                  <a:extLst>
                    <a:ext uri="{9D8B030D-6E8A-4147-A177-3AD203B41FA5}">
                      <a16:colId xmlns:a16="http://schemas.microsoft.com/office/drawing/2014/main" val="3665926483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리스크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리턴 포인트 카드 종류별 부가 계산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0062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멀티 클래스 기물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다수의 클래스를 가지는 기물 카드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264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54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944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49970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067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719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3928532" y="2276600"/>
            <a:ext cx="4334936" cy="2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Q &amp; 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81971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디자인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95475"/>
              </p:ext>
            </p:extLst>
          </p:nvPr>
        </p:nvGraphicFramePr>
        <p:xfrm>
          <a:off x="1345087" y="1667933"/>
          <a:ext cx="95018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448993">
                  <a:extLst>
                    <a:ext uri="{9D8B030D-6E8A-4147-A177-3AD203B41FA5}">
                      <a16:colId xmlns:a16="http://schemas.microsoft.com/office/drawing/2014/main" val="34149093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외형 디자인 규격과 효과 텍스트의 설계 가이드다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외형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특유의 특징에 따라 종류별로 고유의 색을 가지게 하여 플레이어가 종류별로 카드를 쉽게 구분할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카드의 종류에 따라 가지게 되는 고유 요소들을 플레이어가 쉽게 파악하고 비교할 수 있는 위치에 배치하여 게임의 이해를 돕게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설계 가이드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효과 텍스트 설계하는 과정에서 단일 카드가 너무 과한 성능을 가지게 되어 게임의 밸런스가 무너지는 것을 방지하는 제한 및 규칙이다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3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6" y="1429591"/>
            <a:ext cx="866084" cy="120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1266134" y="2635064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기물 카드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6" y="4705847"/>
            <a:ext cx="866084" cy="120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1266134" y="591004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1266134" y="424159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스킬 카드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0E5E38C-8538-42C8-BF03-257B36EEBB9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카드 종류 분류 및 기획 의도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516D52-FC29-457E-A85A-25565F59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8001"/>
              </p:ext>
            </p:extLst>
          </p:nvPr>
        </p:nvGraphicFramePr>
        <p:xfrm>
          <a:off x="2590800" y="1482398"/>
          <a:ext cx="81603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630465643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317495538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1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주축으로 가장 눈에 띄어야 하기에 전체적으로 노랑색을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전투에서의 역할과 특징을 구분하는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소속을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직접적인 전투에서 활용되는 능력치를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081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23C923-740A-4D20-A4CA-11EC15AE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198348"/>
              </p:ext>
            </p:extLst>
          </p:nvPr>
        </p:nvGraphicFramePr>
        <p:xfrm>
          <a:off x="2590798" y="4850094"/>
          <a:ext cx="81603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3583843946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194002534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0371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51308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C559E6-839D-4351-961F-AA9D5789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21052"/>
              </p:ext>
            </p:extLst>
          </p:nvPr>
        </p:nvGraphicFramePr>
        <p:xfrm>
          <a:off x="2590799" y="2998764"/>
          <a:ext cx="81603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1569547927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952592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733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강력한 효과를 가지기에 특별한 느낌을 주기 위한 파랑색을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덱에 위치해 하고 스킬 덱에서 스킬 카드를 선택하여 스킬을 사용할 기물과 스킬의 효과를 받을 대상을 선택하여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스킬을 사용할 대상의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같은 조건 가지게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스킬을 사용할 때 해당 스킬의 고유의 사거리를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5719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9B4076B-3BBA-457A-965F-01177B797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7"/>
          <a:stretch/>
        </p:blipFill>
        <p:spPr>
          <a:xfrm>
            <a:off x="1495426" y="3031774"/>
            <a:ext cx="866084" cy="12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3210305"/>
            <a:ext cx="6294448" cy="30253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8BBE0-3D3E-4F08-B803-B7E475D4C6F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공통 구성 요소 규격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4F821D-25D4-4D05-9AD7-709C2938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1416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구분에 가장 우선이 되는 요소인 일러스트를 크게 배치하고 이름을 가장 위에 배치하여 플레이어가 카드를 구분하기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사용하는 조건을 카드의 효과보다 먼저 배치하여 플레이어가 카드 효과보다 사용 조건을 먼저 확인할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사용조건과 효과의 배경을 반 투명하게 하여 일러스트를 강조하였다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클래스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03139"/>
              </p:ext>
            </p:extLst>
          </p:nvPr>
        </p:nvGraphicFramePr>
        <p:xfrm>
          <a:off x="1072832" y="1316784"/>
          <a:ext cx="1004633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145905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클래스를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클래스명과 클래스 마크를 동시에 표기하여 플레이어가 해당 기물 카드의 클래스를 정확하게 이해하고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멀티 클래스 기물의 메인 클래스와 서브 클래스를 쉽게 구분할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클래스를 카드 우측 상단에 배치하여 플레이어의 손패에 다수의 카드가 존재해도 기물 클래스를 구분할 수 있게 하여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필드에 기물을 소환하는 경우 기물의 클래스 구분을 쉽게 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기물은 클래스별로 소환 가능 숫자에 제한이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4049946" y="2756300"/>
            <a:ext cx="13654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마크 변화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FDBD792-BADC-4CF7-8F4B-2594BC54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945" y="3100262"/>
            <a:ext cx="6655935" cy="8256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172BDF-06EA-4FFC-80FF-3E62CAB8C6FB}"/>
              </a:ext>
            </a:extLst>
          </p:cNvPr>
          <p:cNvGrpSpPr>
            <a:grpSpLocks noChangeAspect="1"/>
          </p:cNvGrpSpPr>
          <p:nvPr/>
        </p:nvGrpSpPr>
        <p:grpSpPr>
          <a:xfrm>
            <a:off x="1412400" y="2674660"/>
            <a:ext cx="1717831" cy="1305060"/>
            <a:chOff x="9778843" y="1287849"/>
            <a:chExt cx="1930171" cy="14663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EA3794E-A982-40C2-8130-2FF05090FD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8843" y="1287849"/>
              <a:ext cx="1450217" cy="918094"/>
              <a:chOff x="2493206" y="1457066"/>
              <a:chExt cx="992618" cy="62840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0CD1FB7-06AB-4596-9F2D-C7354BC54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49" b="85710"/>
              <a:stretch/>
            </p:blipFill>
            <p:spPr>
              <a:xfrm>
                <a:off x="2493206" y="1457066"/>
                <a:ext cx="992618" cy="628400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728452F-87E8-4089-A522-A27D546F27E8}"/>
                  </a:ext>
                </a:extLst>
              </p:cNvPr>
              <p:cNvSpPr/>
              <p:nvPr/>
            </p:nvSpPr>
            <p:spPr>
              <a:xfrm>
                <a:off x="3040982" y="1644600"/>
                <a:ext cx="226363" cy="25942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70DDF9-F9D6-441A-8204-9D0A877C0851}"/>
                  </a:ext>
                </a:extLst>
              </p:cNvPr>
              <p:cNvSpPr/>
              <p:nvPr/>
            </p:nvSpPr>
            <p:spPr>
              <a:xfrm>
                <a:off x="2662975" y="1785835"/>
                <a:ext cx="378007" cy="13406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90B92E-B598-4964-9D23-263355B5955B}"/>
                </a:ext>
              </a:extLst>
            </p:cNvPr>
            <p:cNvSpPr txBox="1"/>
            <p:nvPr/>
          </p:nvSpPr>
          <p:spPr>
            <a:xfrm>
              <a:off x="10711407" y="223371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 마크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3D8F8E-B6D1-444D-BE4C-61649C584406}"/>
                </a:ext>
              </a:extLst>
            </p:cNvPr>
            <p:cNvSpPr txBox="1"/>
            <p:nvPr/>
          </p:nvSpPr>
          <p:spPr>
            <a:xfrm>
              <a:off x="10711407" y="247757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클래스명</a:t>
              </a: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18C7A34D-5653-4A7D-AC94-BE98138C6A63}"/>
                </a:ext>
              </a:extLst>
            </p:cNvPr>
            <p:cNvCxnSpPr>
              <a:cxnSpLocks/>
              <a:stCxn id="43" idx="3"/>
              <a:endCxn id="45" idx="0"/>
            </p:cNvCxnSpPr>
            <p:nvPr/>
          </p:nvCxnSpPr>
          <p:spPr>
            <a:xfrm>
              <a:off x="10909861" y="1751349"/>
              <a:ext cx="300350" cy="482361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B13D5361-0924-4C8C-B354-133B00F7B125}"/>
                </a:ext>
              </a:extLst>
            </p:cNvPr>
            <p:cNvCxnSpPr>
              <a:cxnSpLocks/>
              <a:stCxn id="44" idx="2"/>
              <a:endCxn id="46" idx="1"/>
            </p:cNvCxnSpPr>
            <p:nvPr/>
          </p:nvCxnSpPr>
          <p:spPr>
            <a:xfrm rot="16200000" flipH="1">
              <a:off x="10181287" y="2085778"/>
              <a:ext cx="651843" cy="40839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EB4308-A850-4212-A542-807E7B8CDAE1}"/>
              </a:ext>
            </a:extLst>
          </p:cNvPr>
          <p:cNvGrpSpPr/>
          <p:nvPr/>
        </p:nvGrpSpPr>
        <p:grpSpPr>
          <a:xfrm>
            <a:off x="1874455" y="4035698"/>
            <a:ext cx="2774728" cy="2212085"/>
            <a:chOff x="7048186" y="4023147"/>
            <a:chExt cx="2774728" cy="22120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D72D68-9924-40ED-A134-E3C86842497B}"/>
                </a:ext>
              </a:extLst>
            </p:cNvPr>
            <p:cNvSpPr txBox="1"/>
            <p:nvPr/>
          </p:nvSpPr>
          <p:spPr>
            <a:xfrm>
              <a:off x="7230637" y="5958233"/>
              <a:ext cx="2409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손패에 다수의 카드가 있는 경우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8C05F19-3BAB-48C7-ADE9-A16DEEB63C45}"/>
                </a:ext>
              </a:extLst>
            </p:cNvPr>
            <p:cNvGrpSpPr/>
            <p:nvPr/>
          </p:nvGrpSpPr>
          <p:grpSpPr>
            <a:xfrm>
              <a:off x="7048186" y="4023147"/>
              <a:ext cx="2774728" cy="1937142"/>
              <a:chOff x="7048186" y="4023147"/>
              <a:chExt cx="2774728" cy="19371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BE80C8E-7C5A-4718-997B-CB95C2413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8186" y="4023147"/>
                <a:ext cx="2774728" cy="1937142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7A0473-9673-48B5-90BC-05056170F3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9668" y="4065756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6C7A34A-FD02-4AC0-A8B1-6B51C58FBF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00083" y="4057742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39F8225-5F21-46BD-BBBB-3C9C024412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8908" y="4203315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0C2B5AB-225E-4F12-9F86-D0706EA1C53A}"/>
              </a:ext>
            </a:extLst>
          </p:cNvPr>
          <p:cNvSpPr txBox="1"/>
          <p:nvPr/>
        </p:nvSpPr>
        <p:spPr>
          <a:xfrm>
            <a:off x="7279263" y="5610329"/>
            <a:ext cx="266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멀티 클래스 기물 클래스 마크 예시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나이트</a:t>
            </a:r>
            <a:r>
              <a:rPr lang="en-US" altLang="ko-KR" sz="1200" dirty="0"/>
              <a:t>, </a:t>
            </a:r>
            <a:r>
              <a:rPr lang="ko-KR" altLang="en-US" sz="1200" dirty="0"/>
              <a:t>루크 멀티 클래스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174FF9B-0330-4D7D-B7FB-1F5B632DAD65}"/>
              </a:ext>
            </a:extLst>
          </p:cNvPr>
          <p:cNvGrpSpPr/>
          <p:nvPr/>
        </p:nvGrpSpPr>
        <p:grpSpPr>
          <a:xfrm>
            <a:off x="6374365" y="4031599"/>
            <a:ext cx="4628376" cy="1589691"/>
            <a:chOff x="6740074" y="4020793"/>
            <a:chExt cx="4628376" cy="158969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5A4733F-CDF2-4B61-9651-3008AE02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976445"/>
              <a:ext cx="1280271" cy="634039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319C2B-A2BF-4D5E-8931-9C4E257FBCE8}"/>
                </a:ext>
              </a:extLst>
            </p:cNvPr>
            <p:cNvSpPr/>
            <p:nvPr/>
          </p:nvSpPr>
          <p:spPr>
            <a:xfrm>
              <a:off x="8980327" y="5351208"/>
              <a:ext cx="4052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7D66F18-B715-47EB-840E-B459CE0603D6}"/>
                </a:ext>
              </a:extLst>
            </p:cNvPr>
            <p:cNvSpPr/>
            <p:nvPr/>
          </p:nvSpPr>
          <p:spPr>
            <a:xfrm>
              <a:off x="9546530" y="5031645"/>
              <a:ext cx="331143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CCF6A17-A7C6-4C9B-B5EC-FD53468B7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277545"/>
              <a:ext cx="1280271" cy="634039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9FF60F-0D35-4B76-BF88-9D0E851AD9F1}"/>
                </a:ext>
              </a:extLst>
            </p:cNvPr>
            <p:cNvSpPr/>
            <p:nvPr/>
          </p:nvSpPr>
          <p:spPr>
            <a:xfrm>
              <a:off x="8751727" y="4456989"/>
              <a:ext cx="5195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5864056-E76E-4940-B8B0-3EAC947EA784}"/>
                </a:ext>
              </a:extLst>
            </p:cNvPr>
            <p:cNvSpPr/>
            <p:nvPr/>
          </p:nvSpPr>
          <p:spPr>
            <a:xfrm>
              <a:off x="9311161" y="4332745"/>
              <a:ext cx="296637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9349478C-7DB7-40DF-AF4F-C6F308B34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0074" y="4420903"/>
              <a:ext cx="1870526" cy="926356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54C3E41-7124-4683-B74B-DF5488EEB16C}"/>
                </a:ext>
              </a:extLst>
            </p:cNvPr>
            <p:cNvSpPr txBox="1"/>
            <p:nvPr/>
          </p:nvSpPr>
          <p:spPr>
            <a:xfrm>
              <a:off x="9951297" y="4020793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메인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메인 클래스 마크</a:t>
              </a: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4DC7634E-C47C-4493-AE73-079DF941751C}"/>
                </a:ext>
              </a:extLst>
            </p:cNvPr>
            <p:cNvCxnSpPr>
              <a:cxnSpLocks/>
              <a:stCxn id="105" idx="0"/>
              <a:endCxn id="111" idx="1"/>
            </p:cNvCxnSpPr>
            <p:nvPr/>
          </p:nvCxnSpPr>
          <p:spPr>
            <a:xfrm rot="5400000" flipH="1" flipV="1">
              <a:off x="9363322" y="3869015"/>
              <a:ext cx="236141" cy="93980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0AB726A-9079-461A-93C7-F68BE42B7277}"/>
                </a:ext>
              </a:extLst>
            </p:cNvPr>
            <p:cNvCxnSpPr>
              <a:cxnSpLocks/>
              <a:stCxn id="108" idx="0"/>
              <a:endCxn id="111" idx="1"/>
            </p:cNvCxnSpPr>
            <p:nvPr/>
          </p:nvCxnSpPr>
          <p:spPr>
            <a:xfrm rot="5400000" flipH="1" flipV="1">
              <a:off x="9649440" y="4030889"/>
              <a:ext cx="111897" cy="49181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DCA4930-AB94-4DFB-80BA-99DC667022AC}"/>
                </a:ext>
              </a:extLst>
            </p:cNvPr>
            <p:cNvSpPr txBox="1"/>
            <p:nvPr/>
          </p:nvSpPr>
          <p:spPr>
            <a:xfrm>
              <a:off x="9951297" y="4720247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서브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서브 클래스 마크</a:t>
              </a:r>
            </a:p>
          </p:txBody>
        </p: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7E61C04D-6E9F-41D9-BAAC-1B4488BC3F03}"/>
                </a:ext>
              </a:extLst>
            </p:cNvPr>
            <p:cNvCxnSpPr>
              <a:cxnSpLocks/>
              <a:stCxn id="98" idx="0"/>
              <a:endCxn id="127" idx="1"/>
            </p:cNvCxnSpPr>
            <p:nvPr/>
          </p:nvCxnSpPr>
          <p:spPr>
            <a:xfrm rot="5400000" flipH="1" flipV="1">
              <a:off x="9351664" y="4751576"/>
              <a:ext cx="430906" cy="76835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연결선: 꺾임 130">
              <a:extLst>
                <a:ext uri="{FF2B5EF4-FFF2-40B4-BE49-F238E27FC236}">
                  <a16:creationId xmlns:a16="http://schemas.microsoft.com/office/drawing/2014/main" id="{9CE369EE-2E65-4340-B9F3-4558D839650A}"/>
                </a:ext>
              </a:extLst>
            </p:cNvPr>
            <p:cNvCxnSpPr>
              <a:cxnSpLocks/>
              <a:stCxn id="102" idx="0"/>
              <a:endCxn id="127" idx="1"/>
            </p:cNvCxnSpPr>
            <p:nvPr/>
          </p:nvCxnSpPr>
          <p:spPr>
            <a:xfrm rot="5400000" flipH="1" flipV="1">
              <a:off x="9776028" y="4856377"/>
              <a:ext cx="111343" cy="239195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16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기물 능력치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59583"/>
              </p:ext>
            </p:extLst>
          </p:nvPr>
        </p:nvGraphicFramePr>
        <p:xfrm>
          <a:off x="1883251" y="1282801"/>
          <a:ext cx="84254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5250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종족과 소속을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종족을 앞쪽에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소속을 뒤쪽에 배치하고 종족과 소속 사이에 슬래시 기호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(/)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넣어 플레이어가 기물 카드의 종족과 소속을 구분하기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텍스트를 다른 텍스트와 분리하여 플레이어가 다른 텍스트와 혼동하는 것을 방지했다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024E590C-8514-43EE-A314-4C139FB23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60567" r="49378" b="32838"/>
          <a:stretch/>
        </p:blipFill>
        <p:spPr>
          <a:xfrm>
            <a:off x="4484444" y="2757869"/>
            <a:ext cx="3494799" cy="7033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03F553-FCEE-4D63-B926-40AF213A709C}"/>
              </a:ext>
            </a:extLst>
          </p:cNvPr>
          <p:cNvSpPr/>
          <p:nvPr/>
        </p:nvSpPr>
        <p:spPr>
          <a:xfrm>
            <a:off x="4737801" y="2934877"/>
            <a:ext cx="481119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D197C7-4FEA-4D21-8C9A-95B724CD5704}"/>
              </a:ext>
            </a:extLst>
          </p:cNvPr>
          <p:cNvSpPr/>
          <p:nvPr/>
        </p:nvSpPr>
        <p:spPr>
          <a:xfrm>
            <a:off x="5269738" y="2934877"/>
            <a:ext cx="1094102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8D01F8-66B6-4804-BB7F-BF57C4AC6FC7}"/>
              </a:ext>
            </a:extLst>
          </p:cNvPr>
          <p:cNvSpPr txBox="1"/>
          <p:nvPr/>
        </p:nvSpPr>
        <p:spPr>
          <a:xfrm>
            <a:off x="3209129" y="3415753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종족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F4C5C-8A88-4636-BF1F-D3811145F847}"/>
              </a:ext>
            </a:extLst>
          </p:cNvPr>
          <p:cNvSpPr txBox="1"/>
          <p:nvPr/>
        </p:nvSpPr>
        <p:spPr>
          <a:xfrm>
            <a:off x="8409206" y="2887002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소속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C0824F6-EC9A-4C8C-B8C4-F66E43AC65D9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4221695" y="2812975"/>
            <a:ext cx="307669" cy="1205664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BC9E0CD-7110-4C36-A0DB-9812DDBC11F1}"/>
              </a:ext>
            </a:extLst>
          </p:cNvPr>
          <p:cNvCxnSpPr>
            <a:cxnSpLocks/>
            <a:stCxn id="40" idx="0"/>
            <a:endCxn id="42" idx="0"/>
          </p:cNvCxnSpPr>
          <p:nvPr/>
        </p:nvCxnSpPr>
        <p:spPr>
          <a:xfrm rot="5400000" flipH="1" flipV="1">
            <a:off x="7229952" y="1473840"/>
            <a:ext cx="47875" cy="2874201"/>
          </a:xfrm>
          <a:prstGeom prst="bentConnector3">
            <a:avLst>
              <a:gd name="adj1" fmla="val 57749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C0B6A83-6105-4553-9569-C11A82C51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875922"/>
              </p:ext>
            </p:extLst>
          </p:nvPr>
        </p:nvGraphicFramePr>
        <p:xfrm>
          <a:off x="1883251" y="3747945"/>
          <a:ext cx="85329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6324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능력치를 마크와 숫자로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능력치의 종류를 능력치 마크로 구분하고 뒤쪽에 능력치의 수치를 숫자로 표기하여 플레이어가 기물 카드의 능력치를 간단하고 정확하게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동시에 각 능력치 마크에 각 능력치의 명칭을 영문으로 표기하여 이해를 돕게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능력치는 전투에서 기물 카드의 요소 중에 중요도가 가장 높기 때문에 제일 하단에 분리 및 강조 배치하여 플레이어가 빠르게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CC0E53-A0BC-4030-B109-DE6297E20B0C}"/>
              </a:ext>
            </a:extLst>
          </p:cNvPr>
          <p:cNvGrpSpPr>
            <a:grpSpLocks noChangeAspect="1"/>
          </p:cNvGrpSpPr>
          <p:nvPr/>
        </p:nvGrpSpPr>
        <p:grpSpPr>
          <a:xfrm>
            <a:off x="4179052" y="5375826"/>
            <a:ext cx="4105581" cy="650685"/>
            <a:chOff x="2276387" y="5323180"/>
            <a:chExt cx="2467223" cy="39102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10C4ABA-CEAB-4619-A06C-C2A7BED1E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589"/>
            <a:stretch/>
          </p:blipFill>
          <p:spPr>
            <a:xfrm>
              <a:off x="2276387" y="5323180"/>
              <a:ext cx="2467223" cy="391025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264E14D-A1C8-4361-A852-797A0A1BA25C}"/>
                </a:ext>
              </a:extLst>
            </p:cNvPr>
            <p:cNvSpPr/>
            <p:nvPr/>
          </p:nvSpPr>
          <p:spPr>
            <a:xfrm>
              <a:off x="2420353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FCE346C-5952-48D0-8651-820AF61A8618}"/>
                </a:ext>
              </a:extLst>
            </p:cNvPr>
            <p:cNvSpPr/>
            <p:nvPr/>
          </p:nvSpPr>
          <p:spPr>
            <a:xfrm>
              <a:off x="2969536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04E133-AAAC-4D0E-A0AD-F2644E4DED6C}"/>
                </a:ext>
              </a:extLst>
            </p:cNvPr>
            <p:cNvSpPr/>
            <p:nvPr/>
          </p:nvSpPr>
          <p:spPr>
            <a:xfrm>
              <a:off x="3528134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DA0308D-C9D8-44F7-97FE-CD545C6F9E38}"/>
                </a:ext>
              </a:extLst>
            </p:cNvPr>
            <p:cNvSpPr/>
            <p:nvPr/>
          </p:nvSpPr>
          <p:spPr>
            <a:xfrm>
              <a:off x="4086732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E8B6ED-7C53-4306-866C-11EAC8DD8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737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28FD9D-10EA-4E06-8A18-65ACDF86E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661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575CA09-20EE-49E8-AF93-65A4C6DC90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353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41DF60F-0233-4C97-AE66-24FB215EF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489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1F27CEA-B2B9-4FA2-8244-03FB21952865}"/>
              </a:ext>
            </a:extLst>
          </p:cNvPr>
          <p:cNvSpPr txBox="1"/>
          <p:nvPr/>
        </p:nvSpPr>
        <p:spPr>
          <a:xfrm>
            <a:off x="2528805" y="5147496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능력치 마크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35457A-F011-4E29-AF8C-353B74E7DD99}"/>
              </a:ext>
            </a:extLst>
          </p:cNvPr>
          <p:cNvSpPr txBox="1"/>
          <p:nvPr/>
        </p:nvSpPr>
        <p:spPr>
          <a:xfrm>
            <a:off x="9062659" y="5645958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능력치 수치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BF0886A-80C9-4D84-8965-ABDA9BCF1C93}"/>
              </a:ext>
            </a:extLst>
          </p:cNvPr>
          <p:cNvCxnSpPr>
            <a:cxnSpLocks/>
            <a:stCxn id="58" idx="0"/>
            <a:endCxn id="66" idx="3"/>
          </p:cNvCxnSpPr>
          <p:nvPr/>
        </p:nvCxnSpPr>
        <p:spPr>
          <a:xfrm rot="16200000" flipV="1">
            <a:off x="4174218" y="5016619"/>
            <a:ext cx="153888" cy="723420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D115348-6739-4B55-94E5-69A797471225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rot="16200000" flipV="1">
            <a:off x="4631152" y="4559685"/>
            <a:ext cx="153888" cy="163728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A86BD41-84E2-4A83-8C38-386D0DF7DE82}"/>
              </a:ext>
            </a:extLst>
          </p:cNvPr>
          <p:cNvCxnSpPr>
            <a:cxnSpLocks/>
            <a:stCxn id="60" idx="0"/>
            <a:endCxn id="66" idx="3"/>
          </p:cNvCxnSpPr>
          <p:nvPr/>
        </p:nvCxnSpPr>
        <p:spPr>
          <a:xfrm rot="16200000" flipV="1">
            <a:off x="5095919" y="4094918"/>
            <a:ext cx="153888" cy="2566822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8BDEBA6B-352E-4DFC-951A-9DF6B66FD402}"/>
              </a:ext>
            </a:extLst>
          </p:cNvPr>
          <p:cNvCxnSpPr>
            <a:cxnSpLocks/>
            <a:stCxn id="61" idx="0"/>
            <a:endCxn id="66" idx="3"/>
          </p:cNvCxnSpPr>
          <p:nvPr/>
        </p:nvCxnSpPr>
        <p:spPr>
          <a:xfrm rot="16200000" flipV="1">
            <a:off x="5560687" y="3630150"/>
            <a:ext cx="153888" cy="349635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2E2612E-9155-45D1-AB49-7A5D69C7CC3C}"/>
              </a:ext>
            </a:extLst>
          </p:cNvPr>
          <p:cNvCxnSpPr>
            <a:cxnSpLocks/>
            <a:stCxn id="71" idx="2"/>
            <a:endCxn id="65" idx="2"/>
          </p:cNvCxnSpPr>
          <p:nvPr/>
        </p:nvCxnSpPr>
        <p:spPr>
          <a:xfrm rot="5400000" flipH="1">
            <a:off x="8727422" y="4938175"/>
            <a:ext cx="141507" cy="1889615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1B1D42-1959-4760-8D46-9BD776E34A77}"/>
              </a:ext>
            </a:extLst>
          </p:cNvPr>
          <p:cNvCxnSpPr>
            <a:cxnSpLocks/>
            <a:stCxn id="71" idx="2"/>
            <a:endCxn id="64" idx="2"/>
          </p:cNvCxnSpPr>
          <p:nvPr/>
        </p:nvCxnSpPr>
        <p:spPr>
          <a:xfrm rot="5400000" flipH="1">
            <a:off x="8259862" y="4470615"/>
            <a:ext cx="141507" cy="2824734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E3B4DE3-70A9-406E-9185-DFDF11BB3698}"/>
              </a:ext>
            </a:extLst>
          </p:cNvPr>
          <p:cNvCxnSpPr>
            <a:cxnSpLocks/>
            <a:stCxn id="71" idx="2"/>
            <a:endCxn id="63" idx="2"/>
          </p:cNvCxnSpPr>
          <p:nvPr/>
        </p:nvCxnSpPr>
        <p:spPr>
          <a:xfrm rot="5400000" flipH="1">
            <a:off x="7796491" y="4007244"/>
            <a:ext cx="141507" cy="3751477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65D1054F-8BFC-4F6A-8DEB-05447D328512}"/>
              </a:ext>
            </a:extLst>
          </p:cNvPr>
          <p:cNvCxnSpPr>
            <a:cxnSpLocks/>
            <a:stCxn id="71" idx="2"/>
            <a:endCxn id="62" idx="2"/>
          </p:cNvCxnSpPr>
          <p:nvPr/>
        </p:nvCxnSpPr>
        <p:spPr>
          <a:xfrm rot="5400000" flipH="1">
            <a:off x="7331189" y="3541942"/>
            <a:ext cx="141507" cy="4682080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0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 </a:t>
            </a:r>
            <a:endParaRPr lang="en-US" altLang="ko-KR" sz="24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8264"/>
              </p:ext>
            </p:extLst>
          </p:nvPr>
        </p:nvGraphicFramePr>
        <p:xfrm>
          <a:off x="1437302" y="1273955"/>
          <a:ext cx="93173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카드를 사용하기 위한 필요한 기물 카드의 클래스 제한을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스킬을 사용할 수 있는지 파악하기 위해서는 기물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소속과 스킬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제한을 비교해야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그렇기에 기물 카드와 같은 방법으로 제한 요소를 표현했다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카드의 제한 요소를 기물 카드에서 대응하는 요소들과 같은 위치에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배치하여 플레이어가 각 요소들을 비교하여 확인하기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1896749" y="2659056"/>
            <a:ext cx="17254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제한 마크 변화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CC95-A9DE-4D05-93E2-AB75ADD49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" t="1631" r="4293" b="8777"/>
          <a:stretch/>
        </p:blipFill>
        <p:spPr>
          <a:xfrm>
            <a:off x="1942505" y="2970870"/>
            <a:ext cx="5407925" cy="6117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6AC6CE-A25D-4AE6-A138-769A01C39B0B}"/>
              </a:ext>
            </a:extLst>
          </p:cNvPr>
          <p:cNvGrpSpPr>
            <a:grpSpLocks noChangeAspect="1"/>
          </p:cNvGrpSpPr>
          <p:nvPr/>
        </p:nvGrpSpPr>
        <p:grpSpPr>
          <a:xfrm>
            <a:off x="7296622" y="2422366"/>
            <a:ext cx="2821864" cy="1354245"/>
            <a:chOff x="-1283930" y="2023643"/>
            <a:chExt cx="10205886" cy="489792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F33E74-9392-4C56-B8F0-6CB44149DA02}"/>
                </a:ext>
              </a:extLst>
            </p:cNvPr>
            <p:cNvGrpSpPr/>
            <p:nvPr/>
          </p:nvGrpSpPr>
          <p:grpSpPr>
            <a:xfrm>
              <a:off x="1877403" y="3033754"/>
              <a:ext cx="1975186" cy="2743314"/>
              <a:chOff x="931054" y="2810446"/>
              <a:chExt cx="1975186" cy="2743314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58742B6-C961-439A-8225-D1ADB9EB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054" y="2810446"/>
                <a:ext cx="1975186" cy="2743314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54A9CAD-E6BD-4CD6-90E2-5AC84AD3756C}"/>
                  </a:ext>
                </a:extLst>
              </p:cNvPr>
              <p:cNvSpPr/>
              <p:nvPr/>
            </p:nvSpPr>
            <p:spPr>
              <a:xfrm>
                <a:off x="2318086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3393AB1-968D-4FD8-BFB1-E4A32D2AC152}"/>
                  </a:ext>
                </a:extLst>
              </p:cNvPr>
              <p:cNvSpPr/>
              <p:nvPr/>
            </p:nvSpPr>
            <p:spPr>
              <a:xfrm>
                <a:off x="1043806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48838BB-BD95-4A6C-A1FC-EDC92C5C879E}"/>
                </a:ext>
              </a:extLst>
            </p:cNvPr>
            <p:cNvGrpSpPr/>
            <p:nvPr/>
          </p:nvGrpSpPr>
          <p:grpSpPr>
            <a:xfrm>
              <a:off x="4252028" y="3034627"/>
              <a:ext cx="1975186" cy="2743313"/>
              <a:chOff x="4152804" y="2811319"/>
              <a:chExt cx="1975186" cy="274331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DC8A436E-936C-4657-8F8B-296DF87C7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2804" y="2811319"/>
                <a:ext cx="1975186" cy="2743313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A683D50-05AB-4A9A-844A-0EB196158862}"/>
                  </a:ext>
                </a:extLst>
              </p:cNvPr>
              <p:cNvSpPr/>
              <p:nvPr/>
            </p:nvSpPr>
            <p:spPr>
              <a:xfrm>
                <a:off x="5539978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48EDA12-552B-42B9-8C7E-C3104BF119C1}"/>
                  </a:ext>
                </a:extLst>
              </p:cNvPr>
              <p:cNvSpPr/>
              <p:nvPr/>
            </p:nvSpPr>
            <p:spPr>
              <a:xfrm>
                <a:off x="4265698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50D69469-B452-4CE8-A714-067AE0CAA701}"/>
                </a:ext>
              </a:extLst>
            </p:cNvPr>
            <p:cNvCxnSpPr>
              <a:cxnSpLocks/>
              <a:stCxn id="36" idx="0"/>
              <a:endCxn id="58" idx="0"/>
            </p:cNvCxnSpPr>
            <p:nvPr/>
          </p:nvCxnSpPr>
          <p:spPr>
            <a:xfrm rot="5400000" flipH="1" flipV="1">
              <a:off x="4703666" y="1920377"/>
              <a:ext cx="12700" cy="237476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80E0380A-3870-4F28-B401-DF425E2F60EF}"/>
                </a:ext>
              </a:extLst>
            </p:cNvPr>
            <p:cNvCxnSpPr>
              <a:cxnSpLocks/>
              <a:stCxn id="47" idx="2"/>
              <a:endCxn id="59" idx="2"/>
            </p:cNvCxnSpPr>
            <p:nvPr/>
          </p:nvCxnSpPr>
          <p:spPr>
            <a:xfrm rot="16200000" flipH="1">
              <a:off x="3611707" y="3669837"/>
              <a:ext cx="12700" cy="2374767"/>
            </a:xfrm>
            <a:prstGeom prst="bentConnector3">
              <a:avLst>
                <a:gd name="adj1" fmla="val 8440772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10B99C-764F-4A18-84D5-1A27A1B708B0}"/>
                </a:ext>
              </a:extLst>
            </p:cNvPr>
            <p:cNvSpPr txBox="1"/>
            <p:nvPr/>
          </p:nvSpPr>
          <p:spPr>
            <a:xfrm>
              <a:off x="332454" y="2023643"/>
              <a:ext cx="8589502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클래스와 클래스 제한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3DB2B99-98EA-4498-960B-E3C5EF7AA526}"/>
                </a:ext>
              </a:extLst>
            </p:cNvPr>
            <p:cNvSpPr txBox="1"/>
            <p:nvPr/>
          </p:nvSpPr>
          <p:spPr>
            <a:xfrm>
              <a:off x="-1283930" y="5975398"/>
              <a:ext cx="9803975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 제한</a:t>
              </a:r>
            </a:p>
          </p:txBody>
        </p: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73B40342-3AAB-4BD2-BF57-77CE2FD66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09564"/>
              </p:ext>
            </p:extLst>
          </p:nvPr>
        </p:nvGraphicFramePr>
        <p:xfrm>
          <a:off x="1437302" y="3744193"/>
          <a:ext cx="93288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283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기물이 스킬을 대상에게 사용할 수 있는 최대 거리를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사거리와 비슷한 역할을 하는 요소이기에 같은 마크를 사용하지만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근본적 역할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기물의 기본 공격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다르기 때문에 다른 위치에 배치하여 비슷하지만 다르다는 것을 알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D3F21F4-55F2-4B7A-8381-2FA2A51DEE76}"/>
              </a:ext>
            </a:extLst>
          </p:cNvPr>
          <p:cNvSpPr txBox="1"/>
          <p:nvPr/>
        </p:nvSpPr>
        <p:spPr>
          <a:xfrm>
            <a:off x="3228488" y="5983372"/>
            <a:ext cx="5735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기물 카드의 사거리 능력치 요소와 스킬 카드의 사거리 요소 위치 차이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E21594-AB95-43FE-BF62-BDE914E8F7B8}"/>
              </a:ext>
            </a:extLst>
          </p:cNvPr>
          <p:cNvGrpSpPr>
            <a:grpSpLocks noChangeAspect="1"/>
          </p:cNvGrpSpPr>
          <p:nvPr/>
        </p:nvGrpSpPr>
        <p:grpSpPr>
          <a:xfrm>
            <a:off x="5126201" y="4759733"/>
            <a:ext cx="1939591" cy="1223639"/>
            <a:chOff x="1364633" y="3444250"/>
            <a:chExt cx="3546087" cy="2237138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8C5908EC-36FB-43F3-AF8A-1DE22F3A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633" y="3444250"/>
              <a:ext cx="1610227" cy="2236424"/>
            </a:xfrm>
            <a:prstGeom prst="rect">
              <a:avLst/>
            </a:prstGeom>
          </p:spPr>
        </p:pic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AD3828F-E72A-4860-938F-DF6CFA7CB4F0}"/>
                </a:ext>
              </a:extLst>
            </p:cNvPr>
            <p:cNvSpPr/>
            <p:nvPr/>
          </p:nvSpPr>
          <p:spPr>
            <a:xfrm>
              <a:off x="2178758" y="5454798"/>
              <a:ext cx="335842" cy="1601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6199E337-1AE6-4871-9873-60DA3E74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0493" y="3444964"/>
              <a:ext cx="1610227" cy="2236424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2DB3EEF-F3ED-4831-9B75-D7B7DF9BF38F}"/>
                </a:ext>
              </a:extLst>
            </p:cNvPr>
            <p:cNvSpPr/>
            <p:nvPr/>
          </p:nvSpPr>
          <p:spPr>
            <a:xfrm>
              <a:off x="4483328" y="4776787"/>
              <a:ext cx="364898" cy="1905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D8E1810E-8242-4F55-9137-7ACC40823DC0}"/>
                </a:ext>
              </a:extLst>
            </p:cNvPr>
            <p:cNvCxnSpPr>
              <a:cxnSpLocks/>
              <a:stCxn id="102" idx="3"/>
              <a:endCxn id="103" idx="1"/>
            </p:cNvCxnSpPr>
            <p:nvPr/>
          </p:nvCxnSpPr>
          <p:spPr>
            <a:xfrm flipV="1">
              <a:off x="2514600" y="4872053"/>
              <a:ext cx="1968728" cy="662840"/>
            </a:xfrm>
            <a:prstGeom prst="bentConnector3">
              <a:avLst>
                <a:gd name="adj1" fmla="val 3297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9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6D7E45-6155-4F3B-B8AB-FCDE5E5E089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이벤트 카드 고유 구성 요소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F90A6F7-748B-430D-B91F-88745A87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32504"/>
              </p:ext>
            </p:extLst>
          </p:nvPr>
        </p:nvGraphicFramePr>
        <p:xfrm>
          <a:off x="1437302" y="1531408"/>
          <a:ext cx="931739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구성 요소 없음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카드는 기물 카드와 스킬 카드와 달리 고유 구성 요소가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전투에서 큰 역할을 하는 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스킬 카드와 달리 이벤트 카드의 효과를 상대적으로 수수하고 간단한 효과만을 가지기에 다른 카드와 달리 고유 구성 요소가 없는 기본적인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필수 구성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 가지게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D31ADC8-5F28-413B-B08A-C29C5D92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6" y="2582863"/>
            <a:ext cx="2415523" cy="33548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43A60E-84B5-4FFE-BB05-B2B4DB85FBE6}"/>
              </a:ext>
            </a:extLst>
          </p:cNvPr>
          <p:cNvSpPr/>
          <p:nvPr/>
        </p:nvSpPr>
        <p:spPr>
          <a:xfrm>
            <a:off x="5042294" y="2740320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DED141-BDE6-41A2-8CA5-88E448FE7D6A}"/>
              </a:ext>
            </a:extLst>
          </p:cNvPr>
          <p:cNvSpPr/>
          <p:nvPr/>
        </p:nvSpPr>
        <p:spPr>
          <a:xfrm>
            <a:off x="5042294" y="4832486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D811BA-C37D-4A01-B188-565C373BC044}"/>
              </a:ext>
            </a:extLst>
          </p:cNvPr>
          <p:cNvSpPr/>
          <p:nvPr/>
        </p:nvSpPr>
        <p:spPr>
          <a:xfrm>
            <a:off x="5042294" y="5129527"/>
            <a:ext cx="2107405" cy="6634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C3D76-F059-44DB-BADB-03460115219A}"/>
              </a:ext>
            </a:extLst>
          </p:cNvPr>
          <p:cNvSpPr txBox="1"/>
          <p:nvPr/>
        </p:nvSpPr>
        <p:spPr>
          <a:xfrm>
            <a:off x="5285168" y="5956713"/>
            <a:ext cx="16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카드 필수 구성 요소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00E73EE-9095-479B-917E-3F65E96348F3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7149699" y="2707791"/>
            <a:ext cx="642331" cy="1586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B0E029-1CE2-451A-9A07-8BA2D11775FC}"/>
              </a:ext>
            </a:extLst>
          </p:cNvPr>
          <p:cNvSpPr txBox="1"/>
          <p:nvPr/>
        </p:nvSpPr>
        <p:spPr>
          <a:xfrm>
            <a:off x="7792030" y="2569291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카드 이름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E8812-9C1B-4E97-BE46-2F6AE58E05EE}"/>
              </a:ext>
            </a:extLst>
          </p:cNvPr>
          <p:cNvSpPr txBox="1"/>
          <p:nvPr/>
        </p:nvSpPr>
        <p:spPr>
          <a:xfrm>
            <a:off x="3323137" y="4121809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조건 텍스트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2F2E4-BFD3-47CB-AAF7-694B21F7E7D8}"/>
              </a:ext>
            </a:extLst>
          </p:cNvPr>
          <p:cNvSpPr txBox="1"/>
          <p:nvPr/>
        </p:nvSpPr>
        <p:spPr>
          <a:xfrm>
            <a:off x="8330444" y="5599764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효과 텍스트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B273A77-0651-429F-AE70-64C17D1078E9}"/>
              </a:ext>
            </a:extLst>
          </p:cNvPr>
          <p:cNvCxnSpPr>
            <a:cxnSpLocks/>
            <a:stCxn id="29" idx="3"/>
            <a:endCxn id="24" idx="1"/>
          </p:cNvCxnSpPr>
          <p:nvPr/>
        </p:nvCxnSpPr>
        <p:spPr>
          <a:xfrm>
            <a:off x="4399965" y="4260309"/>
            <a:ext cx="642329" cy="698345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9012B47-31B6-4ED0-A3D0-AAE9926C42A6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>
            <a:off x="7149699" y="5461266"/>
            <a:ext cx="1180745" cy="27699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7437</TotalTime>
  <Pages>7</Pages>
  <Words>1436</Words>
  <Characters>0</Characters>
  <Application>Microsoft Office PowerPoint</Application>
  <DocSecurity>0</DocSecurity>
  <PresentationFormat>와이드스크린</PresentationFormat>
  <Lines>0</Lines>
  <Paragraphs>177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카드 디자인 가이드 - 카드 디자인 및 카드 설계 가이드 문서 -</vt:lpstr>
      <vt:lpstr>카드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설계 가이드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4472</cp:revision>
  <dcterms:modified xsi:type="dcterms:W3CDTF">2025-06-09T10:51:32Z</dcterms:modified>
  <cp:version>9.103.97.45139</cp:version>
</cp:coreProperties>
</file>